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  <p:embeddedFont>
      <p:font typeface="Gill San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68" Type="http://schemas.openxmlformats.org/officeDocument/2006/relationships/font" Target="fonts/GillSans-bold.fntdata"/><Relationship Id="rId23" Type="http://schemas.openxmlformats.org/officeDocument/2006/relationships/slide" Target="slides/slide17.xml"/><Relationship Id="rId67" Type="http://schemas.openxmlformats.org/officeDocument/2006/relationships/font" Target="fonts/GillSans-regular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pro/practical-pytorch/blob/master/char-rnn-classification/char-rnn-classification.ipynb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e9c29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e9c29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e9c291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e9c291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c9a844e4_1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c9a844e4_1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e9c291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e9c291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e9c2914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e9c291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e9c2914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e9c2914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e9c291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e9c291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https://github.com/spro/practical-pytorch/blob/master/char-rnn-classification/char-rnn-classification.ipynb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b="1" lang="en" sz="1050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e9c2914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e9c2914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e9c2914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e9c2914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bdd75cc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7bdd75cc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e9c2914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e9c2914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47f6f27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47f6f27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47f6f27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47f6f27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47f6f27c_2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847f6f27c_2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e9c2914b_0_4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7e9c2914b_0_4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e9c2914b_0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7e9c2914b_0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e9c2914b_0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7e9c2914b_0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47f6f27c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847f6f27c_2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47f6f27c_2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847f6f27c_2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579df29a_1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9579df29a_1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e9c2914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e9c291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47f6f27c_2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847f6f27c_2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47f6f27c_2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847f6f27c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47f6f27c_2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847f6f27c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47f6f27c_2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847f6f27c_2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e9c2914b_0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7e9c2914b_0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47f6f27c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847f6f27c_2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47f6f27c_2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847f6f27c_2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e9c2914b_0_4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7e9c2914b_0_4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e9c2914b_0_4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7e9c2914b_0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e9c2914b_0_5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7e9c2914b_0_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e9c2914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e9c2914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c9a844e4_15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c9a844e4_15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c9a844e4_15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c9a844e4_15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c9a844e4_15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c9a844e4_15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c9a844e4_157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c9a844e4_157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c9a844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7c9a844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c9a844e4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7c9a844e4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7c9a844e4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7c9a844e4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7c9a844e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7c9a844e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585f79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585f79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c9a844e4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7c9a844e4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7f6f2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7f6f2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c9a844e4_15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7c9a844e4_15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c9a844e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c9a844e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7bdd75cc6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7bdd75cc6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e9c2914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e9c2914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579df29a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579df29a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e9c2914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e9c2914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579df2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579df2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hyperlink" Target="https://cs224d.stanford.edu/lecture_notes/LectureNotes4.pdf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hyperlink" Target="http://blog.varunajayasiri.com/numpy_lstm.html" TargetMode="External"/><Relationship Id="rId7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blog.varunajayasiri.com/numpy_lstm.html" TargetMode="External"/><Relationship Id="rId4" Type="http://schemas.openxmlformats.org/officeDocument/2006/relationships/hyperlink" Target="http://www.wildml.com/2015/10/recurrent-neural-network-tutorial-part-4-implementing-a-grulstm-rnn-with-python-and-theano/" TargetMode="External"/><Relationship Id="rId5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jp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04431/practical-applications-or-rn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PyTorch</a:t>
            </a:r>
            <a:endParaRPr/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for letters, h, e, l, l, o</a:t>
            </a:r>
            <a:endParaRPr/>
          </a:p>
        </p:txBody>
      </p:sp>
      <p:sp>
        <p:nvSpPr>
          <p:cNvPr id="220" name="Google Shape;220;p47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7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8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8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0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50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50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input_dim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53" name="Google Shape;253;p5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54" name="Google Shape;2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51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64" name="Google Shape;264;p52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52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  <a:endParaRPr b="1" sz="11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52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Google Shape;26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52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idden_size=2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270" name="Google Shape;270;p52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Google Shape;271;p52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Google Shape;272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Google Shape;2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3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0" name="Google Shape;280;p53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Google Shape;281;p53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2" name="Google Shape;28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4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5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5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5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grpSp>
        <p:nvGrpSpPr>
          <p:cNvPr id="305" name="Google Shape;305;p56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Google Shape;306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56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8" name="Google Shape;308;p56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Google Shape;309;p56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Google Shape;310;p56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Google Shape;311;p56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Google Shape;312;p56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Google Shape;313;p56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Google Shape;314;p56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" name="Google Shape;315;p56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Google Shape;316;p5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7" name="Google Shape;317;p56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8" name="Google Shape;318;p56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Google Shape;319;p56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0" name="Google Shape;320;p56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1" name="Google Shape;321;p56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2" name="Google Shape;322;p56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3" name="Google Shape;323;p56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4" name="Google Shape;324;p56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5" name="Google Shape;325;p56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6" name="Google Shape;326;p5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7" name="Google Shape;327;p56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8" name="Google Shape;328;p56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9" name="Google Shape;329;p56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30" name="Google Shape;330;p56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</p:grpSp>
      <p:sp>
        <p:nvSpPr>
          <p:cNvPr id="331" name="Google Shape;331;p56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56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57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7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2" name="Google Shape;352;p57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3" name="Google Shape;353;p57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4" name="Google Shape;354;p57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5" name="Google Shape;355;p57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6" name="Google Shape;356;p5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7" name="Google Shape;357;p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58" name="Google Shape;358;p57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7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"/>
          <p:cNvSpPr/>
          <p:nvPr/>
        </p:nvSpPr>
        <p:spPr>
          <a:xfrm>
            <a:off x="1141775" y="1071200"/>
            <a:ext cx="328100" cy="685000"/>
          </a:xfrm>
          <a:custGeom>
            <a:rect b="b" l="l" r="r" t="t"/>
            <a:pathLst>
              <a:path extrusionOk="0" h="27400" w="13124">
                <a:moveTo>
                  <a:pt x="961" y="0"/>
                </a:moveTo>
                <a:cubicBezTo>
                  <a:pt x="2804" y="1042"/>
                  <a:pt x="10174" y="3525"/>
                  <a:pt x="12017" y="6249"/>
                </a:cubicBezTo>
                <a:cubicBezTo>
                  <a:pt x="13860" y="8973"/>
                  <a:pt x="12978" y="13220"/>
                  <a:pt x="12017" y="16344"/>
                </a:cubicBezTo>
                <a:cubicBezTo>
                  <a:pt x="11056" y="19469"/>
                  <a:pt x="8252" y="23153"/>
                  <a:pt x="6249" y="24996"/>
                </a:cubicBezTo>
                <a:cubicBezTo>
                  <a:pt x="4246" y="26839"/>
                  <a:pt x="1042" y="26999"/>
                  <a:pt x="0" y="2740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Google Shape;363;p57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(cross entropy)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8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58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3" name="Google Shape;383;p58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4" name="Google Shape;384;p58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5" name="Google Shape;385;p58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6" name="Google Shape;386;p58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7" name="Google Shape;387;p58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8" name="Google Shape;388;p5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89" name="Google Shape;389;p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58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Google Shape;393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4" name="Google Shape;394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5" name="Google Shape;395;p58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Google Shape;396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Google Shape;397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8" name="Google Shape;398;p5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Google Shape;399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Google Shape;400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1" name="Google Shape;401;p5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Google Shape;402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3" name="Google Shape;403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4" name="Google Shape;404;p58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Google Shape;405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6" name="Google Shape;406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7" name="Google Shape;407;p58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Google Shape;408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9" name="Google Shape;409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1</a:t>
            </a:r>
            <a:endParaRPr/>
          </a:p>
        </p:txBody>
      </p:sp>
      <p:pic>
        <p:nvPicPr>
          <p:cNvPr descr="Image"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</a:t>
            </a:r>
            <a:r>
              <a:rPr lang="en"/>
              <a:t>preparation 2</a:t>
            </a:r>
            <a:endParaRPr/>
          </a:p>
        </p:txBody>
      </p:sp>
      <p:pic>
        <p:nvPicPr>
          <p:cNvPr descr="Image" id="422" name="Google Shape;4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  <a:endParaRPr/>
          </a:p>
        </p:txBody>
      </p:sp>
      <p:pic>
        <p:nvPicPr>
          <p:cNvPr descr="Image" id="429" name="Google Shape;4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62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43" name="Google Shape;4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3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46" name="Google Shape;446;p63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47" name="Google Shape;447;p63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57" name="Google Shape;457;p64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58" name="Google Shape;458;p6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59" name="Google Shape;4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64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62" name="Google Shape;462;p64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65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69" name="Google Shape;469;p65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3" name="Google Shape;1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78" name="Google Shape;478;p66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79" name="Google Shape;479;p66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6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Google Shape;4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8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sp>
        <p:nvSpPr>
          <p:cNvPr id="504" name="Google Shape;504;p69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70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71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17" name="Google Shape;517;p71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18" name="Google Shape;5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72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72"/>
          <p:cNvSpPr txBox="1"/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with a sequence</a:t>
            </a:r>
            <a:endParaRPr sz="2800"/>
          </a:p>
        </p:txBody>
      </p:sp>
      <p:pic>
        <p:nvPicPr>
          <p:cNvPr id="526" name="Google Shape;5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3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73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33" name="Google Shape;533;p7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0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34" name="Google Shape;5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3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12-1: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  <a:endParaRPr sz="2800"/>
          </a:p>
        </p:txBody>
      </p:sp>
      <p:pic>
        <p:nvPicPr>
          <p:cNvPr id="541" name="Google Shape;5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input: X</a:t>
            </a:r>
            <a:endParaRPr b="1"/>
          </a:p>
        </p:txBody>
      </p:sp>
      <p:sp>
        <p:nvSpPr>
          <p:cNvPr id="543" name="Google Shape;543;p74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Y, one of five {h, i, e, l, o}</a:t>
            </a:r>
            <a:endParaRPr b="1"/>
          </a:p>
        </p:txBody>
      </p:sp>
      <p:sp>
        <p:nvSpPr>
          <p:cNvPr id="544" name="Google Shape;544;p7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45" name="Google Shape;545;p7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b="1" sz="500"/>
          </a:p>
        </p:txBody>
      </p:sp>
      <p:pic>
        <p:nvPicPr>
          <p:cNvPr id="546" name="Google Shape;5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4"/>
          <p:cNvSpPr txBox="1"/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not work?</a:t>
            </a:r>
            <a:endParaRPr i="1" sz="2800">
              <a:solidFill>
                <a:srgbClr val="4A86E8"/>
              </a:solidFill>
            </a:endParaRPr>
          </a:p>
        </p:txBody>
      </p:sp>
      <p:sp>
        <p:nvSpPr>
          <p:cNvPr id="548" name="Google Shape;548;p74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</a:t>
            </a:r>
            <a:r>
              <a:rPr lang="en" sz="2800"/>
              <a:t> 12-2: Combine RNN+Linear</a:t>
            </a:r>
            <a:endParaRPr sz="2800"/>
          </a:p>
        </p:txBody>
      </p:sp>
      <p:sp>
        <p:nvSpPr>
          <p:cNvPr id="554" name="Google Shape;554;p75"/>
          <p:cNvSpPr txBox="1"/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train faster (more stable)?</a:t>
            </a:r>
            <a:endParaRPr i="1" sz="2800">
              <a:solidFill>
                <a:srgbClr val="4A86E8"/>
              </a:solidFill>
            </a:endParaRPr>
          </a:p>
        </p:txBody>
      </p:sp>
      <p:cxnSp>
        <p:nvCxnSpPr>
          <p:cNvPr id="555" name="Google Shape;555;p7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Google Shape;556;p75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7" name="Google Shape;557;p7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58" name="Google Shape;558;p7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Google Shape;559;p75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60" name="Google Shape;560;p75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1" name="Google Shape;561;p75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62" name="Google Shape;562;p7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63" name="Google Shape;563;p75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cxnSp>
        <p:nvCxnSpPr>
          <p:cNvPr id="564" name="Google Shape;564;p75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6" name="Google Shape;566;p75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pic>
        <p:nvPicPr>
          <p:cNvPr id="565" name="Google Shape;56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1" name="Google Shape;1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</a:t>
            </a:r>
            <a:r>
              <a:rPr lang="en"/>
              <a:t>embedding</a:t>
            </a:r>
            <a:endParaRPr/>
          </a:p>
        </p:txBody>
      </p:sp>
      <p:sp>
        <p:nvSpPr>
          <p:cNvPr id="574" name="Google Shape;574;p76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75" name="Google Shape;575;p76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Google Shape;576;p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77" name="Google Shape;577;p76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78" name="Google Shape;578;p76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79" name="Google Shape;579;p76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Google Shape;580;p76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grpSp>
        <p:nvGrpSpPr>
          <p:cNvPr id="586" name="Google Shape;586;p77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Google Shape;587;p7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88" name="Google Shape;588;p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89" name="Google Shape;589;p77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90" name="Google Shape;590;p77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ndex (ex:2)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Google Shape;591;p77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2" name="Google Shape;592;p77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Google Shape;593;p77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4" name="Google Shape;594;p77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5" name="Google Shape;595;p77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77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602" name="Google Shape;602;p78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rainable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Google Shape;603;p78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4" name="Google Shape;604;p78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 size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78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Embedding</a:t>
            </a:r>
            <a:r>
              <a:rPr lang="en">
                <a:solidFill>
                  <a:srgbClr val="1C4587"/>
                </a:solidFill>
              </a:rPr>
              <a:t> size (output size)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9" name="Google Shape;609;p78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12-3: Combine RNN+Linear using embedding</a:t>
            </a:r>
            <a:endParaRPr sz="2800"/>
          </a:p>
        </p:txBody>
      </p:sp>
      <p:cxnSp>
        <p:nvCxnSpPr>
          <p:cNvPr id="615" name="Google Shape;615;p7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6" name="Google Shape;616;p7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617" name="Google Shape;617;p7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8" name="Google Shape;618;p7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619" name="Google Shape;619;p7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0" name="Google Shape;620;p7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621" name="Google Shape;621;p7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622" name="Google Shape;622;p7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623" name="Google Shape;623;p79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5" name="Google Shape;625;p7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626" name="Google Shape;62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628" name="Google Shape;628;p7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629" name="Google Shape;629;p7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Google Shape;630;p7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43" name="Google Shape;643;p81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52" name="Google Shape;652;p8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53" name="Google Shape;65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LSTM</a:t>
            </a:r>
            <a:endParaRPr/>
          </a:p>
        </p:txBody>
      </p:sp>
      <p:pic>
        <p:nvPicPr>
          <p:cNvPr id="660" name="Google Shape;6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3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62" name="Google Shape;66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GRU</a:t>
            </a:r>
            <a:endParaRPr/>
          </a:p>
        </p:txBody>
      </p:sp>
      <p:pic>
        <p:nvPicPr>
          <p:cNvPr id="668" name="Google Shape;6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4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0" name="Google Shape;67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6" name="Google Shape;6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79" name="Google Shape;679;p85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pic>
        <p:nvPicPr>
          <p:cNvPr id="680" name="Google Shape;68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77" name="Google Shape;177;p41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6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86" name="Google Shape;686;p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  <a:endParaRPr sz="11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7" name="Google Shape;68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12-6: Implement GRU</a:t>
            </a:r>
            <a:endParaRPr/>
          </a:p>
        </p:txBody>
      </p:sp>
      <p:sp>
        <p:nvSpPr>
          <p:cNvPr id="693" name="Google Shape;693;p87"/>
          <p:cNvSpPr txBox="1"/>
          <p:nvPr>
            <p:ph idx="1" type="body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9" name="Google Shape;69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Google Shape;70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8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/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Applications: series of data</a:t>
            </a:r>
            <a:endParaRPr/>
          </a:p>
        </p:txBody>
      </p:sp>
      <p:sp>
        <p:nvSpPr>
          <p:cNvPr id="193" name="Google Shape;193;p43"/>
          <p:cNvSpPr txBox="1"/>
          <p:nvPr>
            <p:ph idx="1" type="body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prediction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modeling (text generation)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sentiment analysis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Named entity recognition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Speech recognition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Anomaly detection in time series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Music composition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</p:txBody>
      </p:sp>
      <p:sp>
        <p:nvSpPr>
          <p:cNvPr id="194" name="Google Shape;194;p43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Models</a:t>
            </a:r>
            <a:endParaRPr/>
          </a:p>
        </p:txBody>
      </p:sp>
      <p:sp>
        <p:nvSpPr>
          <p:cNvPr id="200" name="Google Shape;200;p44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01" name="Google Shape;2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topics</a:t>
            </a:r>
            <a:endParaRPr/>
          </a:p>
        </p:txBody>
      </p:sp>
      <p:sp>
        <p:nvSpPr>
          <p:cNvPr id="207" name="Google Shape;207;p45"/>
          <p:cNvSpPr txBox="1"/>
          <p:nvPr>
            <p:ph idx="1" type="body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Basics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Teach RNN to say ‘hello’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One-hot VS </a:t>
            </a:r>
            <a:r>
              <a:rPr lang="en" sz="2000"/>
              <a:t>embedding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classification (name)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on GPU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language modeling 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Teacher forcing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Sequence to sequence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